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1" r:id="rId5"/>
    <p:sldId id="284" r:id="rId6"/>
    <p:sldId id="278" r:id="rId7"/>
    <p:sldId id="279" r:id="rId8"/>
    <p:sldId id="293" r:id="rId9"/>
    <p:sldId id="294" r:id="rId10"/>
    <p:sldId id="295" r:id="rId11"/>
    <p:sldId id="296" r:id="rId12"/>
    <p:sldId id="28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2D415B-F9F3-4CAA-9D9A-63D7FFC0087C}" v="49" dt="2024-12-17T19:41:43.745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79" autoAdjust="0"/>
  </p:normalViewPr>
  <p:slideViewPr>
    <p:cSldViewPr snapToGrid="0">
      <p:cViewPr varScale="1">
        <p:scale>
          <a:sx n="105" d="100"/>
          <a:sy n="105" d="100"/>
        </p:scale>
        <p:origin x="834" y="10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54AC6-E5E4-8AB1-EBBF-21F5C2206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26028C-F9C8-D6F0-2FC8-2EC8F5B167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6D3230-AC79-7C39-DED0-BEF834E42D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200636-CD05-5E2A-1953-8705D4C1F9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312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921DAF-552D-C205-3773-D1AB1E71A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206900-9737-4A8F-7FF6-99BEA202AF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08CEBE-8368-629B-8B31-B8A41BE2B9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4F1AA-3060-81A7-18C5-11F528DDFA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613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7391A6-B4CF-B26B-D5E6-4C09CD7F2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32728F-982F-0F37-ADC2-19D717C685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D6DA2F-F418-C824-9487-DA5DC6CFF0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5FDD7-CA20-E89D-D0E4-3C7F34EC68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4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ABADB-393B-CB78-8A2F-9C1D35B75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3CB424-78C4-2151-3707-8F45E281DD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41CE49-B1EB-E363-7534-4DED132C29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3FC93-31AA-5025-5CEF-2C504B3973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974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b="1" dirty="0"/>
              <a:t>Satellite Image Analysis with DVC</a:t>
            </a:r>
          </a:p>
        </p:txBody>
      </p:sp>
      <p:sp>
        <p:nvSpPr>
          <p:cNvPr id="2" name="Title 5">
            <a:extLst>
              <a:ext uri="{FF2B5EF4-FFF2-40B4-BE49-F238E27FC236}">
                <a16:creationId xmlns:a16="http://schemas.microsoft.com/office/drawing/2014/main" id="{A4C7D354-83C0-AB3D-E9D3-EB9E7A2B0C15}"/>
              </a:ext>
            </a:extLst>
          </p:cNvPr>
          <p:cNvSpPr txBox="1">
            <a:spLocks/>
          </p:cNvSpPr>
          <p:nvPr/>
        </p:nvSpPr>
        <p:spPr>
          <a:xfrm>
            <a:off x="7037832" y="5346192"/>
            <a:ext cx="5050536" cy="104546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00" b="1" dirty="0"/>
              <a:t>Presented By: Nayana Nagarajappa</a:t>
            </a:r>
          </a:p>
          <a:p>
            <a:pPr algn="l"/>
            <a:r>
              <a:rPr lang="en-US" sz="1800" b="1" dirty="0"/>
              <a:t>Class: Math 608 Data Science for Grad studies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Project Overview</a:t>
            </a:r>
          </a:p>
          <a:p>
            <a:r>
              <a:rPr lang="en-US" dirty="0"/>
              <a:t>What is DVC</a:t>
            </a:r>
          </a:p>
          <a:p>
            <a:r>
              <a:rPr lang="en-US" dirty="0"/>
              <a:t>Project Workflow</a:t>
            </a:r>
          </a:p>
          <a:p>
            <a:r>
              <a:rPr lang="en-US" dirty="0"/>
              <a:t>Key benefits</a:t>
            </a:r>
          </a:p>
          <a:p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904" y="1708276"/>
            <a:ext cx="5066250" cy="3320923"/>
          </a:xfrm>
          <a:noFill/>
        </p:spPr>
        <p:txBody>
          <a:bodyPr>
            <a:noAutofit/>
          </a:bodyPr>
          <a:lstStyle/>
          <a:p>
            <a:r>
              <a:rPr lang="en-US" sz="2800" dirty="0"/>
              <a:t>“DVC is an open-source tool for versioning, managing, and collaborating on large datasets and machine learning models.”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286512"/>
            <a:ext cx="5066250" cy="690880"/>
          </a:xfrm>
        </p:spPr>
        <p:txBody>
          <a:bodyPr/>
          <a:lstStyle/>
          <a:p>
            <a:r>
              <a:rPr lang="en-US" dirty="0"/>
              <a:t>Data Version control?</a:t>
            </a:r>
          </a:p>
        </p:txBody>
      </p:sp>
      <p:pic>
        <p:nvPicPr>
          <p:cNvPr id="1028" name="Picture 4" descr="Introduction to DVC | DVC">
            <a:extLst>
              <a:ext uri="{FF2B5EF4-FFF2-40B4-BE49-F238E27FC236}">
                <a16:creationId xmlns:a16="http://schemas.microsoft.com/office/drawing/2014/main" id="{EDDFC703-8978-1CB8-D1AB-F5E86598D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4626" y="1708277"/>
            <a:ext cx="6455672" cy="2625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</p:spPr>
        <p:txBody>
          <a:bodyPr anchor="ctr">
            <a:normAutofit/>
          </a:bodyPr>
          <a:lstStyle/>
          <a:p>
            <a:r>
              <a:rPr lang="en-US" b="1" dirty="0"/>
              <a:t>Project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/>
          <a:p>
            <a:r>
              <a:rPr lang="en-US" b="1" dirty="0"/>
              <a:t>Step 1: Pulling Satellite Images </a:t>
            </a:r>
          </a:p>
          <a:p>
            <a:r>
              <a:rPr lang="en-US" b="1" dirty="0"/>
              <a:t>Objective: </a:t>
            </a:r>
            <a:r>
              <a:rPr lang="en-US" dirty="0"/>
              <a:t>Automate the process of downloading satellite images.</a:t>
            </a:r>
          </a:p>
          <a:p>
            <a:r>
              <a:rPr lang="en-US" b="1" dirty="0"/>
              <a:t>How: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a Python script that pulls satellite images from free sources like NASA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Script filters images based on location, date range, or cloud cover.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images are retrieved using a </a:t>
            </a:r>
            <a:r>
              <a:rPr lang="en-US" b="1" dirty="0"/>
              <a:t>REST API</a:t>
            </a:r>
            <a:r>
              <a:rPr lang="en-US" dirty="0"/>
              <a:t> at scheduled intervals, managed through a </a:t>
            </a:r>
            <a:r>
              <a:rPr lang="en-US" b="1" dirty="0"/>
              <a:t>Cron expression</a:t>
            </a:r>
            <a:r>
              <a:rPr lang="en-US" dirty="0"/>
              <a:t> for automation.</a:t>
            </a:r>
          </a:p>
        </p:txBody>
      </p:sp>
      <p:pic>
        <p:nvPicPr>
          <p:cNvPr id="2056" name="Picture 8" descr="Lockheed Martin Selected to Develop Next Generation Weather Satellite  Constellation - Jun 18, 2024">
            <a:extLst>
              <a:ext uri="{FF2B5EF4-FFF2-40B4-BE49-F238E27FC236}">
                <a16:creationId xmlns:a16="http://schemas.microsoft.com/office/drawing/2014/main" id="{1D35C0A7-B029-0BF1-4369-D320CBC74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0" r="15462" b="3"/>
          <a:stretch/>
        </p:blipFill>
        <p:spPr bwMode="auto">
          <a:xfrm>
            <a:off x="6670107" y="1691640"/>
            <a:ext cx="4894006" cy="4137189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3C8A7-C7DE-01FB-1985-AC2C95B87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9C776-B671-81B8-83CB-FE1223870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090"/>
            <a:ext cx="10515600" cy="1325880"/>
          </a:xfrm>
        </p:spPr>
        <p:txBody>
          <a:bodyPr anchor="ctr">
            <a:normAutofit/>
          </a:bodyPr>
          <a:lstStyle/>
          <a:p>
            <a:r>
              <a:rPr lang="en-US" b="1" dirty="0"/>
              <a:t>Project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AB1A5-AE53-090D-E260-F8C46011141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0792" y="696030"/>
            <a:ext cx="5696715" cy="493274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b="1" dirty="0"/>
              <a:t>Step 2: Managing Datasets with DVC</a:t>
            </a:r>
          </a:p>
          <a:p>
            <a:pPr>
              <a:lnSpc>
                <a:spcPct val="110000"/>
              </a:lnSpc>
            </a:pPr>
            <a:r>
              <a:rPr lang="en-US" sz="1400" b="1" dirty="0"/>
              <a:t>Initialization:</a:t>
            </a:r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DVC is initialized in the project directory using </a:t>
            </a:r>
            <a:r>
              <a:rPr lang="en-US" sz="1400" dirty="0" err="1"/>
              <a:t>dvc</a:t>
            </a:r>
            <a:r>
              <a:rPr lang="en-US" sz="1400" dirty="0"/>
              <a:t> </a:t>
            </a:r>
            <a:r>
              <a:rPr lang="en-US" sz="1400" dirty="0" err="1"/>
              <a:t>init.</a:t>
            </a:r>
            <a:endParaRPr lang="en-US" sz="1400" dirty="0"/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sets up the DVC environment and creates the necessary .</a:t>
            </a:r>
            <a:r>
              <a:rPr lang="en-US" sz="1400" dirty="0" err="1"/>
              <a:t>dvc</a:t>
            </a:r>
            <a:r>
              <a:rPr lang="en-US" sz="1400" dirty="0"/>
              <a:t> files and configurations.</a:t>
            </a:r>
          </a:p>
          <a:p>
            <a:pPr>
              <a:lnSpc>
                <a:spcPct val="110000"/>
              </a:lnSpc>
            </a:pPr>
            <a:r>
              <a:rPr lang="en-US" sz="1400" b="1" dirty="0"/>
              <a:t>Adding and Tracking Images:</a:t>
            </a:r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The satellite images (e.g., stored in a data/images/ folder) are tracked using the </a:t>
            </a:r>
            <a:r>
              <a:rPr lang="en-US" sz="1400" dirty="0" err="1"/>
              <a:t>dvc</a:t>
            </a:r>
            <a:r>
              <a:rPr lang="en-US" sz="1400" dirty="0"/>
              <a:t> add command. This creates a .</a:t>
            </a:r>
            <a:r>
              <a:rPr lang="en-US" sz="1400" dirty="0" err="1"/>
              <a:t>dvc</a:t>
            </a:r>
            <a:r>
              <a:rPr lang="en-US" sz="1400" dirty="0"/>
              <a:t> file (e.g., data/</a:t>
            </a:r>
            <a:r>
              <a:rPr lang="en-US" sz="1400" dirty="0" err="1"/>
              <a:t>images.dvc</a:t>
            </a:r>
            <a:r>
              <a:rPr lang="en-US" sz="1400" dirty="0"/>
              <a:t>), which acts as metadata for the tracked files.</a:t>
            </a:r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The large files are not committed to Git. Instead, DVC stores their versioned metadata, while the actual files are pushed to remote storage (e.g., GCP).</a:t>
            </a:r>
          </a:p>
          <a:p>
            <a:pPr>
              <a:lnSpc>
                <a:spcPct val="110000"/>
              </a:lnSpc>
            </a:pPr>
            <a:r>
              <a:rPr lang="en-US" sz="1400" b="1" dirty="0"/>
              <a:t>Reproducibility:</a:t>
            </a:r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By committing the .</a:t>
            </a:r>
            <a:r>
              <a:rPr lang="en-US" sz="1400" dirty="0" err="1"/>
              <a:t>dvc</a:t>
            </a:r>
            <a:r>
              <a:rPr lang="en-US" sz="1400" dirty="0"/>
              <a:t> files to Git, the dataset versions are locked in the repository.</a:t>
            </a:r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Anyone can reproduce the same version of the dataset using: </a:t>
            </a:r>
            <a:r>
              <a:rPr lang="en-US" sz="1400" dirty="0" err="1"/>
              <a:t>dvc</a:t>
            </a:r>
            <a:r>
              <a:rPr lang="en-US" sz="1400" dirty="0"/>
              <a:t> pull</a:t>
            </a:r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ensures that all team members or environments can access identical datasets.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4DC110-4EE6-6DD4-97A1-780F1CE39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074" name="Picture 2" descr="MLOps : How DVC manages data sets for training your ML models on top of Git">
            <a:extLst>
              <a:ext uri="{FF2B5EF4-FFF2-40B4-BE49-F238E27FC236}">
                <a16:creationId xmlns:a16="http://schemas.microsoft.com/office/drawing/2014/main" id="{108AB965-6528-C514-DC32-6A21A50B8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723" y="1681257"/>
            <a:ext cx="5861786" cy="3495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2716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7E353A-C533-AD6F-3645-F13EFE5E8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D2664-B219-9331-D613-15228F63D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</p:spPr>
        <p:txBody>
          <a:bodyPr anchor="ctr">
            <a:normAutofit/>
          </a:bodyPr>
          <a:lstStyle/>
          <a:p>
            <a:r>
              <a:rPr lang="en-US" b="1" dirty="0"/>
              <a:t>Project Workflow</a:t>
            </a:r>
          </a:p>
        </p:txBody>
      </p:sp>
      <p:pic>
        <p:nvPicPr>
          <p:cNvPr id="4098" name="Picture 2" descr="Data Using GCP Cloud Storage ...">
            <a:extLst>
              <a:ext uri="{FF2B5EF4-FFF2-40B4-BE49-F238E27FC236}">
                <a16:creationId xmlns:a16="http://schemas.microsoft.com/office/drawing/2014/main" id="{EA715EF0-CDCF-D9D0-28DE-E83160888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9"/>
          <a:stretch/>
        </p:blipFill>
        <p:spPr bwMode="auto">
          <a:xfrm>
            <a:off x="838199" y="2024781"/>
            <a:ext cx="5212079" cy="4137189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5A523-D319-A67B-A2AB-228EF22C6D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Step 3: Storing Data in GCP Cloud Storage</a:t>
            </a:r>
          </a:p>
          <a:p>
            <a:r>
              <a:rPr lang="en-US" b="1" dirty="0"/>
              <a:t>Objective: </a:t>
            </a:r>
            <a:r>
              <a:rPr lang="en-US" dirty="0"/>
              <a:t>Efficiently store and retrieve large datasets</a:t>
            </a:r>
          </a:p>
          <a:p>
            <a:r>
              <a:rPr lang="en-US" b="1" dirty="0"/>
              <a:t>How: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Configured GCP Cloud Storage as the DVC remote.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Linked DVC to GCP using authentication credentials.</a:t>
            </a:r>
          </a:p>
          <a:p>
            <a:r>
              <a:rPr lang="en-US" b="1" dirty="0"/>
              <a:t>Key 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dvc</a:t>
            </a:r>
            <a:r>
              <a:rPr lang="en-US" dirty="0"/>
              <a:t> remote add -d </a:t>
            </a:r>
            <a:r>
              <a:rPr lang="en-US" dirty="0" err="1"/>
              <a:t>gcpremote</a:t>
            </a:r>
            <a:r>
              <a:rPr lang="en-US" dirty="0"/>
              <a:t> gs://bucket-name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DVC handles data synchronization between the local project and GCP Cloud Storage.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6A6D34-3F5B-D760-7CFF-9E7471F20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47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3F8FF-915A-C914-9238-1BB9C6809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3926C-84D5-18AD-25C9-A5FF651AC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</p:spPr>
        <p:txBody>
          <a:bodyPr anchor="ctr">
            <a:normAutofit/>
          </a:bodyPr>
          <a:lstStyle/>
          <a:p>
            <a:r>
              <a:rPr lang="en-US" b="1" dirty="0"/>
              <a:t>Project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A3436-8A05-6A8F-F685-26671419796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/>
          <a:p>
            <a:r>
              <a:rPr lang="en-US" b="1" dirty="0"/>
              <a:t>Step 4: Automation with GitHub Actions</a:t>
            </a:r>
          </a:p>
          <a:p>
            <a:r>
              <a:rPr lang="en-US" b="1" dirty="0"/>
              <a:t>Objective: </a:t>
            </a:r>
            <a:r>
              <a:rPr lang="en-US" dirty="0"/>
              <a:t>Automate the end-to-end workflow (image pull → version → push).</a:t>
            </a:r>
          </a:p>
          <a:p>
            <a:r>
              <a:rPr lang="en-US" b="1" dirty="0"/>
              <a:t>How: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 up GitHub Actions to trigger: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script execution to pull new images.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DVC commands (add, commit, push) to manage and store updated data.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98C347-8A3E-C423-755C-86FA688B1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AutoShape 5" descr="How to Implement Salesforce CI/CD with ...">
            <a:extLst>
              <a:ext uri="{FF2B5EF4-FFF2-40B4-BE49-F238E27FC236}">
                <a16:creationId xmlns:a16="http://schemas.microsoft.com/office/drawing/2014/main" id="{00EAE462-2C3A-11AC-8DD6-CA302D79A8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7" name="Picture 7" descr="How to Implement Salesforce CI/CD with ...">
            <a:extLst>
              <a:ext uri="{FF2B5EF4-FFF2-40B4-BE49-F238E27FC236}">
                <a16:creationId xmlns:a16="http://schemas.microsoft.com/office/drawing/2014/main" id="{2C542EB1-92B8-B1C9-B8BA-964FC9765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173677"/>
            <a:ext cx="5662417" cy="2949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605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80C96-E966-FD80-3A74-C50BC1142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2DB3E-B940-F4A7-A078-92427514D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 dirty="0"/>
              <a:t>Key Benefits</a:t>
            </a:r>
          </a:p>
        </p:txBody>
      </p:sp>
      <p:pic>
        <p:nvPicPr>
          <p:cNvPr id="6146" name="Picture 2" descr="Key Benefits Vector Art, Icons, and ...">
            <a:extLst>
              <a:ext uri="{FF2B5EF4-FFF2-40B4-BE49-F238E27FC236}">
                <a16:creationId xmlns:a16="http://schemas.microsoft.com/office/drawing/2014/main" id="{96D127AB-F269-2BCF-877D-A895CB2CF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2409242"/>
            <a:ext cx="5134335" cy="2875227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FBA7F-86B5-025C-B675-91EFA22478B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Improved version control for large datasets.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Streamlined data storage and retrieval.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End-to-end automation reduces manual effort.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48E517-369F-A182-D187-414D8A8EB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AutoShape 5" descr="How to Implement Salesforce CI/CD with ...">
            <a:extLst>
              <a:ext uri="{FF2B5EF4-FFF2-40B4-BE49-F238E27FC236}">
                <a16:creationId xmlns:a16="http://schemas.microsoft.com/office/drawing/2014/main" id="{71D80648-0333-8B8A-609E-A3248756412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48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3605" y="1772085"/>
            <a:ext cx="9467127" cy="2527911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Q&amp;A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{24435E60-3990-46FF-BC78-CBF6207E1350}tf55661986_win32</Template>
  <TotalTime>75</TotalTime>
  <Words>456</Words>
  <Application>Microsoft Office PowerPoint</Application>
  <PresentationFormat>Widescreen</PresentationFormat>
  <Paragraphs>58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Wingdings</vt:lpstr>
      <vt:lpstr>Custom</vt:lpstr>
      <vt:lpstr>Satellite Image Analysis with DVC</vt:lpstr>
      <vt:lpstr>AGENDA</vt:lpstr>
      <vt:lpstr>“DVC is an open-source tool for versioning, managing, and collaborating on large datasets and machine learning models.”</vt:lpstr>
      <vt:lpstr>Project Workflow</vt:lpstr>
      <vt:lpstr>Project Workflow</vt:lpstr>
      <vt:lpstr>Project Workflow</vt:lpstr>
      <vt:lpstr>Project Workflow</vt:lpstr>
      <vt:lpstr>Key Benefits</vt:lpstr>
      <vt:lpstr>    Q&amp;A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Nayana Nagarajappa</dc:creator>
  <cp:lastModifiedBy>Nayana Nagarajappa</cp:lastModifiedBy>
  <cp:revision>2</cp:revision>
  <dcterms:created xsi:type="dcterms:W3CDTF">2024-12-17T18:27:27Z</dcterms:created>
  <dcterms:modified xsi:type="dcterms:W3CDTF">2024-12-17T19:42:51Z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